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295" r:id="rId21"/>
    <p:sldId id="290" r:id="rId22"/>
    <p:sldId id="304" r:id="rId23"/>
    <p:sldId id="272" r:id="rId24"/>
    <p:sldId id="273" r:id="rId25"/>
    <p:sldId id="297" r:id="rId26"/>
    <p:sldId id="274" r:id="rId27"/>
    <p:sldId id="298" r:id="rId28"/>
    <p:sldId id="299" r:id="rId29"/>
    <p:sldId id="300" r:id="rId30"/>
    <p:sldId id="301" r:id="rId31"/>
    <p:sldId id="302" r:id="rId32"/>
    <p:sldId id="303" r:id="rId33"/>
    <p:sldId id="305" r:id="rId34"/>
    <p:sldId id="275" r:id="rId35"/>
    <p:sldId id="306" r:id="rId36"/>
    <p:sldId id="307" r:id="rId37"/>
    <p:sldId id="308" r:id="rId38"/>
    <p:sldId id="309" r:id="rId39"/>
    <p:sldId id="310" r:id="rId40"/>
    <p:sldId id="311" r:id="rId41"/>
    <p:sldId id="334" r:id="rId42"/>
    <p:sldId id="335" r:id="rId43"/>
    <p:sldId id="336" r:id="rId44"/>
    <p:sldId id="337" r:id="rId45"/>
    <p:sldId id="312" r:id="rId46"/>
    <p:sldId id="313" r:id="rId47"/>
    <p:sldId id="315" r:id="rId48"/>
    <p:sldId id="278" r:id="rId49"/>
    <p:sldId id="316" r:id="rId50"/>
    <p:sldId id="317" r:id="rId51"/>
    <p:sldId id="318" r:id="rId52"/>
    <p:sldId id="319" r:id="rId53"/>
    <p:sldId id="320" r:id="rId54"/>
    <p:sldId id="321" r:id="rId55"/>
    <p:sldId id="322" r:id="rId56"/>
    <p:sldId id="323" r:id="rId57"/>
    <p:sldId id="324" r:id="rId58"/>
    <p:sldId id="281" r:id="rId59"/>
    <p:sldId id="286" r:id="rId60"/>
    <p:sldId id="287" r:id="rId61"/>
    <p:sldId id="325" r:id="rId62"/>
    <p:sldId id="333" r:id="rId63"/>
    <p:sldId id="327" r:id="rId64"/>
    <p:sldId id="328" r:id="rId65"/>
    <p:sldId id="329" r:id="rId66"/>
    <p:sldId id="330" r:id="rId67"/>
    <p:sldId id="331" r:id="rId68"/>
    <p:sldId id="332" r:id="rId69"/>
    <p:sldId id="283" r:id="rId70"/>
    <p:sldId id="284" r:id="rId71"/>
    <p:sldId id="285" r:id="rId72"/>
    <p:sldId id="291" r:id="rId73"/>
    <p:sldId id="29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6"/>
  </p:normalViewPr>
  <p:slideViewPr>
    <p:cSldViewPr snapToGrid="0">
      <p:cViewPr varScale="1">
        <p:scale>
          <a:sx n="100" d="100"/>
          <a:sy n="100" d="100"/>
        </p:scale>
        <p:origin x="90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Gender/Race/Age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8C102D00-3587-1B49-8669-96F80556A6BA}" type="presOf" srcId="{CC183370-8A5E-514E-A52A-058AA2F4A3BD}" destId="{42CDF00C-A922-DA48-BA1C-06A36BAF9DEB}" srcOrd="0" destOrd="0" presId="urn:microsoft.com/office/officeart/2005/8/layout/hierarchy5"/>
    <dgm:cxn modelId="{B95A4203-9583-234C-B319-9C1E22E812C9}" srcId="{4CEF4274-CB3A-FD40-BF80-2A1C51CAC042}" destId="{B215FC95-259F-E949-95D5-7A95910CA8F5}" srcOrd="1" destOrd="0" parTransId="{47635A03-C96A-AA46-AE4D-81917B8E58C1}" sibTransId="{3A4C1E5B-7189-D047-AFC8-5D8D041B6486}"/>
    <dgm:cxn modelId="{49B3D603-07CE-AC41-A420-E1B63748BCF8}" type="presOf" srcId="{3AA0A1A0-98DB-ED4C-99EB-42A72162628E}" destId="{2D2B4CD3-C983-BE45-8D1B-3AD599B6E3CC}" srcOrd="1" destOrd="0" presId="urn:microsoft.com/office/officeart/2005/8/layout/hierarchy5"/>
    <dgm:cxn modelId="{8800E80E-B04D-724E-A749-D6220CDDFF82}" type="presOf" srcId="{0E62703B-25AF-8944-9F8D-E92967AB8788}" destId="{3D00CD69-F277-EA4D-8B2F-807023728E77}" srcOrd="0" destOrd="0" presId="urn:microsoft.com/office/officeart/2005/8/layout/hierarchy5"/>
    <dgm:cxn modelId="{FCFD7510-3916-C64D-AC3B-D9EB83F0D8F5}" type="presOf" srcId="{B215FC95-259F-E949-95D5-7A95910CA8F5}" destId="{B6F62C0C-DEAD-EB48-98BB-2782A64BD108}" srcOrd="0" destOrd="0" presId="urn:microsoft.com/office/officeart/2005/8/layout/hierarchy5"/>
    <dgm:cxn modelId="{B7DC3711-7811-B348-84F2-61BD934B6B2B}" type="presOf" srcId="{4CEF4274-CB3A-FD40-BF80-2A1C51CAC042}" destId="{E2B18DE9-0A95-2D49-AB0A-C351CA9518F4}" srcOrd="0" destOrd="0" presId="urn:microsoft.com/office/officeart/2005/8/layout/hierarchy5"/>
    <dgm:cxn modelId="{F6548311-F657-9249-9663-9203EEB0D93A}" type="presOf" srcId="{604BAC2A-07C3-2646-9CC8-79AE5DA68839}" destId="{C5F29213-141A-D845-B427-205EA24DC154}" srcOrd="1" destOrd="0" presId="urn:microsoft.com/office/officeart/2005/8/layout/hierarchy5"/>
    <dgm:cxn modelId="{134C3412-DD34-3B44-8894-3D434BB5711E}"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CA596738-BC3E-D443-B9F6-1CCE3566AF14}" type="presOf" srcId="{456533BF-F42B-B047-8B9B-66E3FFCC53EF}" destId="{F8DC667C-31EE-4A44-871B-FB377972720A}" srcOrd="0" destOrd="0" presId="urn:microsoft.com/office/officeart/2005/8/layout/hierarchy5"/>
    <dgm:cxn modelId="{73728540-3AEB-7842-A537-73ACBBA74C2B}" type="presOf" srcId="{1B143995-9DA6-ED4E-9FF1-07C9149CF5B1}" destId="{9547455A-75A6-294B-ADC2-E2E0E4FF72CC}" srcOrd="0" destOrd="0" presId="urn:microsoft.com/office/officeart/2005/8/layout/hierarchy5"/>
    <dgm:cxn modelId="{531C4C46-B707-7C47-989D-A9F6D8E5471B}" type="presOf" srcId="{FDA065B4-6C16-9346-96F0-504511EDA7B4}" destId="{329A83E0-7535-164B-80E2-E660BB810B11}" srcOrd="0" destOrd="0" presId="urn:microsoft.com/office/officeart/2005/8/layout/hierarchy5"/>
    <dgm:cxn modelId="{8008EF4B-71FE-A347-8CD5-E47BADA88518}" type="presOf" srcId="{3AA0A1A0-98DB-ED4C-99EB-42A72162628E}" destId="{96F7CCAD-4978-044F-B948-87E108392AC2}" srcOrd="0" destOrd="0" presId="urn:microsoft.com/office/officeart/2005/8/layout/hierarchy5"/>
    <dgm:cxn modelId="{1FECFE4B-1568-AA45-9504-E846F0FC5B4B}" type="presOf" srcId="{ABF23742-6349-AF4A-A0C9-16B5633F5284}" destId="{D8281008-C447-B042-8A7E-9C1B35D87BB2}" srcOrd="0" destOrd="0" presId="urn:microsoft.com/office/officeart/2005/8/layout/hierarchy5"/>
    <dgm:cxn modelId="{03BFC754-D370-114B-8212-97D502DCDCA5}" type="presOf" srcId="{FDA065B4-6C16-9346-96F0-504511EDA7B4}" destId="{EC9EECFD-1C99-0846-9891-DC1E54921CBD}" srcOrd="1" destOrd="0" presId="urn:microsoft.com/office/officeart/2005/8/layout/hierarchy5"/>
    <dgm:cxn modelId="{5957BE67-ED9C-0843-B089-9C72998E98B4}" type="presOf" srcId="{456533BF-F42B-B047-8B9B-66E3FFCC53EF}" destId="{2034CC51-C6E2-6340-9004-2CC0581CDBA5}" srcOrd="1" destOrd="0" presId="urn:microsoft.com/office/officeart/2005/8/layout/hierarchy5"/>
    <dgm:cxn modelId="{37964469-79DF-6A49-A1E5-F84A4D37CC3D}" type="presOf" srcId="{604BAC2A-07C3-2646-9CC8-79AE5DA68839}" destId="{BE81EB25-C2AB-7F48-8C92-5E69CC01D56F}" srcOrd="0" destOrd="0" presId="urn:microsoft.com/office/officeart/2005/8/layout/hierarchy5"/>
    <dgm:cxn modelId="{11979C6F-5969-AD4B-A93F-C85735C4DD4D}" type="presOf" srcId="{47635A03-C96A-AA46-AE4D-81917B8E58C1}" destId="{C26BCEF2-8B7E-474F-8178-C4410549B708}" srcOrd="0" destOrd="0" presId="urn:microsoft.com/office/officeart/2005/8/layout/hierarchy5"/>
    <dgm:cxn modelId="{85DD0B7D-E698-404F-820C-BAD0BFAAE91A}" type="presOf" srcId="{C4933CE7-F640-1D41-B4E7-4C98DF4FC36D}" destId="{A19B81A9-F56A-FA47-B56F-B2AE21EBEFF9}"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9F32A9BF-9A33-784A-ABA3-1D9D930F66AF}" type="presOf" srcId="{47635A03-C96A-AA46-AE4D-81917B8E58C1}" destId="{86E31B50-7408-9F41-896B-4EF107D01240}" srcOrd="1" destOrd="0" presId="urn:microsoft.com/office/officeart/2005/8/layout/hierarchy5"/>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771A2FFF-C385-4D4B-B55F-BCB0283581D8}" type="presOf" srcId="{C4933CE7-F640-1D41-B4E7-4C98DF4FC36D}" destId="{D120D70A-55B1-5F44-857D-1A76E73B9FFD}" srcOrd="1" destOrd="0" presId="urn:microsoft.com/office/officeart/2005/8/layout/hierarchy5"/>
    <dgm:cxn modelId="{2904C06F-8DFD-D14C-82AF-05CC09BECFAE}" type="presParOf" srcId="{C3550A1D-93BF-0B41-8346-B0FECB2E53E3}" destId="{3A6D7737-C82C-3B47-942D-E81EDABDDE15}" srcOrd="0" destOrd="0" presId="urn:microsoft.com/office/officeart/2005/8/layout/hierarchy5"/>
    <dgm:cxn modelId="{C1113D18-D8AF-6440-951C-E69EC3335948}" type="presParOf" srcId="{3A6D7737-C82C-3B47-942D-E81EDABDDE15}" destId="{47A315B3-5856-E848-8631-70860095CB80}" srcOrd="0" destOrd="0" presId="urn:microsoft.com/office/officeart/2005/8/layout/hierarchy5"/>
    <dgm:cxn modelId="{A7814E0D-73DB-CC43-9C5B-123685FD31DB}" type="presParOf" srcId="{3A6D7737-C82C-3B47-942D-E81EDABDDE15}" destId="{6B69A548-B6C0-2949-8377-7AB5D1CC6494}" srcOrd="1" destOrd="0" presId="urn:microsoft.com/office/officeart/2005/8/layout/hierarchy5"/>
    <dgm:cxn modelId="{860C3A57-566B-0E4C-828B-F6EAD7C65E37}" type="presParOf" srcId="{6B69A548-B6C0-2949-8377-7AB5D1CC6494}" destId="{C9074030-A9BC-7E43-A1D0-119B3F51A4EC}" srcOrd="0" destOrd="0" presId="urn:microsoft.com/office/officeart/2005/8/layout/hierarchy5"/>
    <dgm:cxn modelId="{52F617FE-4DFD-C245-B160-289BD004CB4F}" type="presParOf" srcId="{C9074030-A9BC-7E43-A1D0-119B3F51A4EC}" destId="{D8281008-C447-B042-8A7E-9C1B35D87BB2}" srcOrd="0" destOrd="0" presId="urn:microsoft.com/office/officeart/2005/8/layout/hierarchy5"/>
    <dgm:cxn modelId="{0A5BD9AC-B415-8541-AA6F-24A8D65111AB}" type="presParOf" srcId="{C9074030-A9BC-7E43-A1D0-119B3F51A4EC}" destId="{8C4CA4C2-819A-1F41-A300-4809E71AC4F7}" srcOrd="1" destOrd="0" presId="urn:microsoft.com/office/officeart/2005/8/layout/hierarchy5"/>
    <dgm:cxn modelId="{59DF4CF5-64B1-634A-A67D-894F6998779A}" type="presParOf" srcId="{8C4CA4C2-819A-1F41-A300-4809E71AC4F7}" destId="{329A83E0-7535-164B-80E2-E660BB810B11}" srcOrd="0" destOrd="0" presId="urn:microsoft.com/office/officeart/2005/8/layout/hierarchy5"/>
    <dgm:cxn modelId="{34AB82DF-C2E0-2D49-B5BB-6C2ACA59B7D8}" type="presParOf" srcId="{329A83E0-7535-164B-80E2-E660BB810B11}" destId="{EC9EECFD-1C99-0846-9891-DC1E54921CBD}" srcOrd="0" destOrd="0" presId="urn:microsoft.com/office/officeart/2005/8/layout/hierarchy5"/>
    <dgm:cxn modelId="{6EEF7430-07A1-8C4C-B4AB-21359C57D943}" type="presParOf" srcId="{8C4CA4C2-819A-1F41-A300-4809E71AC4F7}" destId="{53C2183C-A536-D044-A0B8-96A033F51D16}" srcOrd="1" destOrd="0" presId="urn:microsoft.com/office/officeart/2005/8/layout/hierarchy5"/>
    <dgm:cxn modelId="{9B2F0F57-2B85-2349-8204-C35F6CBB7545}" type="presParOf" srcId="{53C2183C-A536-D044-A0B8-96A033F51D16}" destId="{E2B18DE9-0A95-2D49-AB0A-C351CA9518F4}" srcOrd="0" destOrd="0" presId="urn:microsoft.com/office/officeart/2005/8/layout/hierarchy5"/>
    <dgm:cxn modelId="{DDF27FD7-66F6-1B45-AE8F-825F5B56CDA9}" type="presParOf" srcId="{53C2183C-A536-D044-A0B8-96A033F51D16}" destId="{2774A1D7-D89A-8C4C-A9C1-471FF23DA141}" srcOrd="1" destOrd="0" presId="urn:microsoft.com/office/officeart/2005/8/layout/hierarchy5"/>
    <dgm:cxn modelId="{35BC75C5-68F1-0A4A-AA4C-E3D67718C1FD}" type="presParOf" srcId="{2774A1D7-D89A-8C4C-A9C1-471FF23DA141}" destId="{42CDF00C-A922-DA48-BA1C-06A36BAF9DEB}" srcOrd="0" destOrd="0" presId="urn:microsoft.com/office/officeart/2005/8/layout/hierarchy5"/>
    <dgm:cxn modelId="{7817BBA6-B044-EB4A-8AB3-E9B92E448A95}" type="presParOf" srcId="{42CDF00C-A922-DA48-BA1C-06A36BAF9DEB}" destId="{3A69B8A8-A26F-8247-AAB7-A87DC0DE0CF6}" srcOrd="0" destOrd="0" presId="urn:microsoft.com/office/officeart/2005/8/layout/hierarchy5"/>
    <dgm:cxn modelId="{71A3B136-1C78-0945-A91A-18ACD890EC82}" type="presParOf" srcId="{2774A1D7-D89A-8C4C-A9C1-471FF23DA141}" destId="{557E77B9-82CF-1541-97C6-02506C2A7A69}" srcOrd="1" destOrd="0" presId="urn:microsoft.com/office/officeart/2005/8/layout/hierarchy5"/>
    <dgm:cxn modelId="{26DB9925-0731-6E45-9028-24F4E6F4A701}" type="presParOf" srcId="{557E77B9-82CF-1541-97C6-02506C2A7A69}" destId="{9547455A-75A6-294B-ADC2-E2E0E4FF72CC}" srcOrd="0" destOrd="0" presId="urn:microsoft.com/office/officeart/2005/8/layout/hierarchy5"/>
    <dgm:cxn modelId="{57E63BBE-EC4B-D34C-BA3C-FD9072AAF828}" type="presParOf" srcId="{557E77B9-82CF-1541-97C6-02506C2A7A69}" destId="{F9734C32-5E8B-D843-BEB8-DEBB4709F7CA}" srcOrd="1" destOrd="0" presId="urn:microsoft.com/office/officeart/2005/8/layout/hierarchy5"/>
    <dgm:cxn modelId="{302FEAF4-E209-4F48-BCAB-F9B25121D59C}" type="presParOf" srcId="{2774A1D7-D89A-8C4C-A9C1-471FF23DA141}" destId="{C26BCEF2-8B7E-474F-8178-C4410549B708}" srcOrd="2" destOrd="0" presId="urn:microsoft.com/office/officeart/2005/8/layout/hierarchy5"/>
    <dgm:cxn modelId="{110ED471-364D-4B42-97D6-1F1F0E57A7C9}" type="presParOf" srcId="{C26BCEF2-8B7E-474F-8178-C4410549B708}" destId="{86E31B50-7408-9F41-896B-4EF107D01240}" srcOrd="0" destOrd="0" presId="urn:microsoft.com/office/officeart/2005/8/layout/hierarchy5"/>
    <dgm:cxn modelId="{FDA367C0-8FB5-5947-BBF5-3BAF7C6B08A3}" type="presParOf" srcId="{2774A1D7-D89A-8C4C-A9C1-471FF23DA141}" destId="{12A98F8D-9146-5644-92E5-B79DD8B86AE3}" srcOrd="3" destOrd="0" presId="urn:microsoft.com/office/officeart/2005/8/layout/hierarchy5"/>
    <dgm:cxn modelId="{4A34172A-EE75-0940-AE21-BCB52C4FEF48}" type="presParOf" srcId="{12A98F8D-9146-5644-92E5-B79DD8B86AE3}" destId="{B6F62C0C-DEAD-EB48-98BB-2782A64BD108}" srcOrd="0" destOrd="0" presId="urn:microsoft.com/office/officeart/2005/8/layout/hierarchy5"/>
    <dgm:cxn modelId="{4E448347-8176-F24D-916D-0AFB2250BEBF}" type="presParOf" srcId="{12A98F8D-9146-5644-92E5-B79DD8B86AE3}" destId="{CC979063-BE04-E447-91A7-53EDD1D2DA61}" srcOrd="1" destOrd="0" presId="urn:microsoft.com/office/officeart/2005/8/layout/hierarchy5"/>
    <dgm:cxn modelId="{5D938558-E5EB-7F43-B736-4CBF583272B7}" type="presParOf" srcId="{2774A1D7-D89A-8C4C-A9C1-471FF23DA141}" destId="{F8DC667C-31EE-4A44-871B-FB377972720A}" srcOrd="4" destOrd="0" presId="urn:microsoft.com/office/officeart/2005/8/layout/hierarchy5"/>
    <dgm:cxn modelId="{86CDD919-5A0F-8D46-8E91-53D246562F8C}" type="presParOf" srcId="{F8DC667C-31EE-4A44-871B-FB377972720A}" destId="{2034CC51-C6E2-6340-9004-2CC0581CDBA5}" srcOrd="0" destOrd="0" presId="urn:microsoft.com/office/officeart/2005/8/layout/hierarchy5"/>
    <dgm:cxn modelId="{0308836C-753B-0E4B-BE2B-D6844E263145}" type="presParOf" srcId="{2774A1D7-D89A-8C4C-A9C1-471FF23DA141}" destId="{39CA9E59-9602-1942-B0B0-E710E48E06DA}" srcOrd="5" destOrd="0" presId="urn:microsoft.com/office/officeart/2005/8/layout/hierarchy5"/>
    <dgm:cxn modelId="{CA746A8C-36A5-4F41-A680-ABFDAE37806F}" type="presParOf" srcId="{39CA9E59-9602-1942-B0B0-E710E48E06DA}" destId="{3D00CD69-F277-EA4D-8B2F-807023728E77}" srcOrd="0" destOrd="0" presId="urn:microsoft.com/office/officeart/2005/8/layout/hierarchy5"/>
    <dgm:cxn modelId="{EDE0B501-6261-AF45-9B72-499A459C6378}" type="presParOf" srcId="{39CA9E59-9602-1942-B0B0-E710E48E06DA}" destId="{6BCDCE1C-BFD0-794F-92BA-64CEFBF47DFD}" srcOrd="1" destOrd="0" presId="urn:microsoft.com/office/officeart/2005/8/layout/hierarchy5"/>
    <dgm:cxn modelId="{C256D020-4BFF-9E4E-80EA-3FA1A0F813CC}" type="presParOf" srcId="{C3550A1D-93BF-0B41-8346-B0FECB2E53E3}" destId="{F5271E44-98BE-C74B-A624-DDC46415ADD3}" srcOrd="1" destOrd="0" presId="urn:microsoft.com/office/officeart/2005/8/layout/hierarchy5"/>
    <dgm:cxn modelId="{13B6D552-80E7-8548-8E3A-2CC17C9CF2B1}" type="presParOf" srcId="{F5271E44-98BE-C74B-A624-DDC46415ADD3}" destId="{2B8C29C5-66F6-CE4D-8594-910663BC957B}" srcOrd="0" destOrd="0" presId="urn:microsoft.com/office/officeart/2005/8/layout/hierarchy5"/>
    <dgm:cxn modelId="{2B9B1E23-75A5-044D-8F63-A3D9815685D3}" type="presParOf" srcId="{2B8C29C5-66F6-CE4D-8594-910663BC957B}" destId="{BE81EB25-C2AB-7F48-8C92-5E69CC01D56F}" srcOrd="0" destOrd="0" presId="urn:microsoft.com/office/officeart/2005/8/layout/hierarchy5"/>
    <dgm:cxn modelId="{12D7BF1A-A317-F843-A982-3838956508DD}" type="presParOf" srcId="{2B8C29C5-66F6-CE4D-8594-910663BC957B}" destId="{C5F29213-141A-D845-B427-205EA24DC154}" srcOrd="1" destOrd="0" presId="urn:microsoft.com/office/officeart/2005/8/layout/hierarchy5"/>
    <dgm:cxn modelId="{AFB4C84A-AE70-F14E-8284-C6782E71E3BE}" type="presParOf" srcId="{F5271E44-98BE-C74B-A624-DDC46415ADD3}" destId="{2346F370-EE29-AD42-AAA1-A006493CB6D3}" srcOrd="1" destOrd="0" presId="urn:microsoft.com/office/officeart/2005/8/layout/hierarchy5"/>
    <dgm:cxn modelId="{039CE0F4-ADF6-574D-A7D7-E1C2C7FEC5AC}" type="presParOf" srcId="{2346F370-EE29-AD42-AAA1-A006493CB6D3}" destId="{B14B79E7-6698-D042-9718-A91197EE28C9}" srcOrd="0" destOrd="0" presId="urn:microsoft.com/office/officeart/2005/8/layout/hierarchy5"/>
    <dgm:cxn modelId="{D1450FE0-020E-2345-8A0C-3F75C1396772}" type="presParOf" srcId="{F5271E44-98BE-C74B-A624-DDC46415ADD3}" destId="{A119B768-9FD7-BD4B-AF74-5C0B6A314999}" srcOrd="2" destOrd="0" presId="urn:microsoft.com/office/officeart/2005/8/layout/hierarchy5"/>
    <dgm:cxn modelId="{5795BB14-69F0-3247-A6A7-C0FEF9FDE1D6}" type="presParOf" srcId="{A119B768-9FD7-BD4B-AF74-5C0B6A314999}" destId="{96F7CCAD-4978-044F-B948-87E108392AC2}" srcOrd="0" destOrd="0" presId="urn:microsoft.com/office/officeart/2005/8/layout/hierarchy5"/>
    <dgm:cxn modelId="{27D806FE-54A1-864A-A332-A6FE7472A1C2}" type="presParOf" srcId="{A119B768-9FD7-BD4B-AF74-5C0B6A314999}" destId="{2D2B4CD3-C983-BE45-8D1B-3AD599B6E3CC}" srcOrd="1" destOrd="0" presId="urn:microsoft.com/office/officeart/2005/8/layout/hierarchy5"/>
    <dgm:cxn modelId="{E5BA0480-6293-9F4D-9414-457FA1645388}" type="presParOf" srcId="{F5271E44-98BE-C74B-A624-DDC46415ADD3}" destId="{E66A2E62-E0DC-FA4E-8117-801AF2733D03}" srcOrd="3" destOrd="0" presId="urn:microsoft.com/office/officeart/2005/8/layout/hierarchy5"/>
    <dgm:cxn modelId="{FF04BC0F-A643-704F-9FA8-7E681EF868CA}" type="presParOf" srcId="{E66A2E62-E0DC-FA4E-8117-801AF2733D03}" destId="{5A4FB498-76A2-A740-8BF5-6394EBE0B46E}" srcOrd="0" destOrd="0" presId="urn:microsoft.com/office/officeart/2005/8/layout/hierarchy5"/>
    <dgm:cxn modelId="{62D74761-35E6-E94E-BE24-11E05DCD122F}" type="presParOf" srcId="{F5271E44-98BE-C74B-A624-DDC46415ADD3}" destId="{B19F244A-3D75-A748-A316-25368E19AF7D}" srcOrd="4" destOrd="0" presId="urn:microsoft.com/office/officeart/2005/8/layout/hierarchy5"/>
    <dgm:cxn modelId="{A9CF7499-BD11-7B4F-802E-1F5AE9419A0A}" type="presParOf" srcId="{B19F244A-3D75-A748-A316-25368E19AF7D}" destId="{A19B81A9-F56A-FA47-B56F-B2AE21EBEFF9}" srcOrd="0" destOrd="0" presId="urn:microsoft.com/office/officeart/2005/8/layout/hierarchy5"/>
    <dgm:cxn modelId="{25D57E37-457D-D24D-B281-AA88D16DD79E}"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Gender/Race/Age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VGGFace</a:t>
          </a:r>
          <a:r>
            <a:rPr lang="en-GB" sz="1400" kern="1200" dirty="0"/>
            <a:t> </a:t>
          </a:r>
        </a:p>
        <a:p>
          <a:pPr marL="0" lvl="0" indent="0" algn="ctr" defTabSz="622300">
            <a:lnSpc>
              <a:spcPct val="90000"/>
            </a:lnSpc>
            <a:spcBef>
              <a:spcPct val="0"/>
            </a:spcBef>
            <a:spcAft>
              <a:spcPct val="35000"/>
            </a:spcAft>
            <a:buNone/>
          </a:pPr>
          <a:r>
            <a:rPr lang="en-GB" sz="14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dirty="0" err="1"/>
            <a:t>ResNet</a:t>
          </a:r>
          <a:r>
            <a:rPr lang="en-GB" sz="1400" kern="1200" dirty="0"/>
            <a:t> </a:t>
          </a:r>
        </a:p>
        <a:p>
          <a:pPr marL="0" lvl="0" indent="0" algn="ctr" defTabSz="622300">
            <a:lnSpc>
              <a:spcPct val="90000"/>
            </a:lnSpc>
            <a:spcBef>
              <a:spcPct val="0"/>
            </a:spcBef>
            <a:spcAft>
              <a:spcPct val="35000"/>
            </a:spcAft>
            <a:buNone/>
          </a:pPr>
          <a:r>
            <a:rPr lang="en-GB" sz="1400" kern="1200" dirty="0"/>
            <a:t>(Pre-trained)</a:t>
          </a:r>
        </a:p>
      </dsp:txBody>
      <dsp:txXfrm>
        <a:off x="2559114" y="2718455"/>
        <a:ext cx="1377961" cy="6681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21</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22</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33</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47</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57</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68</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6/5/24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6/5/24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6/5/24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6/5/24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6/5/24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6/5/24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6/5/24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6/5/24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6/5/24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6/5/24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6/5/24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6/5/24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diagramLayout" Target="../diagrams/layout12.xml"/><Relationship Id="rId7" Type="http://schemas.openxmlformats.org/officeDocument/2006/relationships/image" Target="../media/image42.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image" Target="../media/image45.svg"/><Relationship Id="rId4" Type="http://schemas.openxmlformats.org/officeDocument/2006/relationships/diagramQuickStyle" Target="../diagrams/quickStyle12.xml"/><Relationship Id="rId9" Type="http://schemas.openxmlformats.org/officeDocument/2006/relationships/image" Target="../media/image44.png"/></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svg"/><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dirty="0">
                <a:solidFill>
                  <a:srgbClr val="FFFFFF"/>
                </a:solidFill>
                <a:effectLst/>
                <a:latin typeface="Söhne"/>
              </a:rPr>
              <a:t>Enhanced ATM Security: </a:t>
            </a:r>
            <a:br>
              <a:rPr lang="en-SG" sz="4800" b="0" i="0" dirty="0">
                <a:solidFill>
                  <a:srgbClr val="FFFFFF"/>
                </a:solidFill>
                <a:effectLst/>
                <a:latin typeface="Söhne"/>
              </a:rPr>
            </a:br>
            <a:r>
              <a:rPr lang="en-SG" sz="4800" b="0" i="0" dirty="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457201"/>
            <a:ext cx="2844800" cy="3588870"/>
          </a:xfrm>
        </p:spPr>
        <p:txBody>
          <a:bodyPr anchor="b">
            <a:normAutofit/>
          </a:bodyPr>
          <a:lstStyle/>
          <a:p>
            <a:pPr algn="r"/>
            <a:r>
              <a:rPr lang="en-US" sz="400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973504926"/>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20</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21</a:t>
            </a:fld>
            <a:endParaRPr lang="en-US"/>
          </a:p>
        </p:txBody>
      </p:sp>
    </p:spTree>
    <p:extLst>
      <p:ext uri="{BB962C8B-B14F-4D97-AF65-F5344CB8AC3E}">
        <p14:creationId xmlns:p14="http://schemas.microsoft.com/office/powerpoint/2010/main" val="358159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22</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23</a:t>
            </a:fld>
            <a:endParaRPr lang="en-US"/>
          </a:p>
        </p:txBody>
      </p:sp>
    </p:spTree>
    <p:extLst>
      <p:ext uri="{BB962C8B-B14F-4D97-AF65-F5344CB8AC3E}">
        <p14:creationId xmlns:p14="http://schemas.microsoft.com/office/powerpoint/2010/main" val="1095682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24</a:t>
            </a:fld>
            <a:endParaRPr lang="en-US"/>
          </a:p>
        </p:txBody>
      </p:sp>
      <p:pic>
        <p:nvPicPr>
          <p:cNvPr id="3" name="Picture 2">
            <a:extLst>
              <a:ext uri="{FF2B5EF4-FFF2-40B4-BE49-F238E27FC236}">
                <a16:creationId xmlns:a16="http://schemas.microsoft.com/office/drawing/2014/main" id="{52489BF9-0F34-1609-B516-13774CD5440C}"/>
              </a:ext>
            </a:extLst>
          </p:cNvPr>
          <p:cNvPicPr>
            <a:picLocks noChangeAspect="1"/>
          </p:cNvPicPr>
          <p:nvPr/>
        </p:nvPicPr>
        <p:blipFill>
          <a:blip r:embed="rId2"/>
          <a:stretch>
            <a:fillRect/>
          </a:stretch>
        </p:blipFill>
        <p:spPr>
          <a:xfrm>
            <a:off x="3924635" y="428463"/>
            <a:ext cx="7413611" cy="5927887"/>
          </a:xfrm>
          <a:prstGeom prst="rect">
            <a:avLst/>
          </a:prstGeom>
        </p:spPr>
      </p:pic>
    </p:spTree>
    <p:extLst>
      <p:ext uri="{BB962C8B-B14F-4D97-AF65-F5344CB8AC3E}">
        <p14:creationId xmlns:p14="http://schemas.microsoft.com/office/powerpoint/2010/main" val="40614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C44CBFF-D1A6-2F2C-516B-28D10E054FC1}"/>
              </a:ext>
            </a:extLst>
          </p:cNvPr>
          <p:cNvPicPr>
            <a:picLocks noChangeAspect="1"/>
          </p:cNvPicPr>
          <p:nvPr/>
        </p:nvPicPr>
        <p:blipFill>
          <a:blip r:embed="rId2"/>
          <a:stretch>
            <a:fillRect/>
          </a:stretch>
        </p:blipFill>
        <p:spPr>
          <a:xfrm>
            <a:off x="3773714" y="13455"/>
            <a:ext cx="7580086" cy="6061000"/>
          </a:xfrm>
          <a:prstGeom prst="rect">
            <a:avLst/>
          </a:prstGeom>
        </p:spPr>
      </p:pic>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25</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219703"/>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804846" y="326887"/>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754554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26</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BAACF426-96A1-4169-ED40-C9C524A38B01}"/>
              </a:ext>
            </a:extLst>
          </p:cNvPr>
          <p:cNvPicPr>
            <a:picLocks noChangeAspect="1"/>
          </p:cNvPicPr>
          <p:nvPr/>
        </p:nvPicPr>
        <p:blipFill>
          <a:blip r:embed="rId2"/>
          <a:stretch>
            <a:fillRect/>
          </a:stretch>
        </p:blipFill>
        <p:spPr>
          <a:xfrm>
            <a:off x="4398657" y="639193"/>
            <a:ext cx="7150065" cy="5717157"/>
          </a:xfrm>
          <a:prstGeom prst="rect">
            <a:avLst/>
          </a:prstGeom>
        </p:spPr>
      </p:pic>
    </p:spTree>
    <p:extLst>
      <p:ext uri="{BB962C8B-B14F-4D97-AF65-F5344CB8AC3E}">
        <p14:creationId xmlns:p14="http://schemas.microsoft.com/office/powerpoint/2010/main" val="192102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Both accuracy and loss improved </a:t>
            </a:r>
          </a:p>
          <a:p>
            <a:pPr marL="285750" indent="-228600">
              <a:lnSpc>
                <a:spcPct val="90000"/>
              </a:lnSpc>
              <a:spcAft>
                <a:spcPts val="600"/>
              </a:spcAft>
              <a:buFont typeface="Arial" panose="020B0604020202020204" pitchFamily="34" charset="0"/>
              <a:buChar char="•"/>
            </a:pPr>
            <a:r>
              <a:rPr lang="en-US" sz="2200"/>
              <a:t>Increased training epochs to 20 from 5</a:t>
            </a:r>
          </a:p>
          <a:p>
            <a:pPr marL="285750" indent="-228600">
              <a:lnSpc>
                <a:spcPct val="90000"/>
              </a:lnSpc>
              <a:spcAft>
                <a:spcPts val="600"/>
              </a:spcAft>
              <a:buFont typeface="Arial" panose="020B0604020202020204" pitchFamily="34" charset="0"/>
              <a:buChar char="•"/>
            </a:pPr>
            <a:r>
              <a:rPr lang="en-US" sz="2200"/>
              <a:t>Early stopping kicked in at 19</a:t>
            </a:r>
            <a:r>
              <a:rPr lang="en-US" sz="2200" baseline="30000"/>
              <a:t>th</a:t>
            </a:r>
            <a:r>
              <a:rPr lang="en-US" sz="2200"/>
              <a:t> epoch</a:t>
            </a:r>
          </a:p>
          <a:p>
            <a:pPr marL="285750" indent="-228600">
              <a:lnSpc>
                <a:spcPct val="90000"/>
              </a:lnSpc>
              <a:spcAft>
                <a:spcPts val="600"/>
              </a:spcAft>
              <a:buFont typeface="Arial" panose="020B0604020202020204" pitchFamily="34" charset="0"/>
              <a:buChar char="•"/>
            </a:pPr>
            <a:endParaRPr lang="en-US" sz="220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27</a:t>
            </a:fld>
            <a:endParaRPr lang="en-US">
              <a:solidFill>
                <a:schemeClr val="tx1">
                  <a:tint val="75000"/>
                </a:schemeClr>
              </a:solidFill>
            </a:endParaRPr>
          </a:p>
        </p:txBody>
      </p:sp>
      <p:pic>
        <p:nvPicPr>
          <p:cNvPr id="9" name="Picture 8">
            <a:extLst>
              <a:ext uri="{FF2B5EF4-FFF2-40B4-BE49-F238E27FC236}">
                <a16:creationId xmlns:a16="http://schemas.microsoft.com/office/drawing/2014/main" id="{98B69448-D117-FEFC-A281-976F7842564B}"/>
              </a:ext>
            </a:extLst>
          </p:cNvPr>
          <p:cNvPicPr>
            <a:picLocks noChangeAspect="1"/>
          </p:cNvPicPr>
          <p:nvPr/>
        </p:nvPicPr>
        <p:blipFill>
          <a:blip r:embed="rId2"/>
          <a:stretch>
            <a:fillRect/>
          </a:stretch>
        </p:blipFill>
        <p:spPr>
          <a:xfrm>
            <a:off x="4227016" y="657808"/>
            <a:ext cx="7126784" cy="5698542"/>
          </a:xfrm>
          <a:prstGeom prst="rect">
            <a:avLst/>
          </a:prstGeom>
        </p:spPr>
      </p:pic>
    </p:spTree>
    <p:extLst>
      <p:ext uri="{BB962C8B-B14F-4D97-AF65-F5344CB8AC3E}">
        <p14:creationId xmlns:p14="http://schemas.microsoft.com/office/powerpoint/2010/main" val="1991938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28</a:t>
            </a:fld>
            <a:endParaRPr lang="en-US"/>
          </a:p>
        </p:txBody>
      </p:sp>
    </p:spTree>
    <p:extLst>
      <p:ext uri="{BB962C8B-B14F-4D97-AF65-F5344CB8AC3E}">
        <p14:creationId xmlns:p14="http://schemas.microsoft.com/office/powerpoint/2010/main" val="74885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29</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30</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31</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32</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33</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34</a:t>
            </a:fld>
            <a:endParaRPr lang="en-US"/>
          </a:p>
        </p:txBody>
      </p:sp>
    </p:spTree>
    <p:extLst>
      <p:ext uri="{BB962C8B-B14F-4D97-AF65-F5344CB8AC3E}">
        <p14:creationId xmlns:p14="http://schemas.microsoft.com/office/powerpoint/2010/main" val="3093938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35</a:t>
            </a:fld>
            <a:endParaRPr lang="en-US"/>
          </a:p>
        </p:txBody>
      </p:sp>
      <p:pic>
        <p:nvPicPr>
          <p:cNvPr id="3" name="Picture 2">
            <a:extLst>
              <a:ext uri="{FF2B5EF4-FFF2-40B4-BE49-F238E27FC236}">
                <a16:creationId xmlns:a16="http://schemas.microsoft.com/office/drawing/2014/main" id="{2FCE43F4-FDCD-64F5-234C-8C3CA78958DA}"/>
              </a:ext>
            </a:extLst>
          </p:cNvPr>
          <p:cNvPicPr>
            <a:picLocks noChangeAspect="1"/>
          </p:cNvPicPr>
          <p:nvPr/>
        </p:nvPicPr>
        <p:blipFill>
          <a:blip r:embed="rId2"/>
          <a:stretch>
            <a:fillRect/>
          </a:stretch>
        </p:blipFill>
        <p:spPr>
          <a:xfrm>
            <a:off x="3749228" y="275771"/>
            <a:ext cx="7604572" cy="6080579"/>
          </a:xfrm>
          <a:prstGeom prst="rect">
            <a:avLst/>
          </a:prstGeom>
        </p:spPr>
      </p:pic>
    </p:spTree>
    <p:extLst>
      <p:ext uri="{BB962C8B-B14F-4D97-AF65-F5344CB8AC3E}">
        <p14:creationId xmlns:p14="http://schemas.microsoft.com/office/powerpoint/2010/main" val="2834034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5EAB92-90DF-A470-3977-B673C8FCF472}"/>
              </a:ext>
            </a:extLst>
          </p:cNvPr>
          <p:cNvPicPr>
            <a:picLocks noChangeAspect="1"/>
          </p:cNvPicPr>
          <p:nvPr/>
        </p:nvPicPr>
        <p:blipFill>
          <a:blip r:embed="rId2"/>
          <a:stretch>
            <a:fillRect/>
          </a:stretch>
        </p:blipFill>
        <p:spPr>
          <a:xfrm>
            <a:off x="3918857" y="113772"/>
            <a:ext cx="7449557" cy="5956630"/>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36</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368801" y="393872"/>
            <a:ext cx="6985000"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83415" y="5210521"/>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p:nvPr/>
        </p:nvCxnSpPr>
        <p:spPr>
          <a:xfrm flipH="1">
            <a:off x="3173193" y="331072"/>
            <a:ext cx="1087818" cy="3658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3044727" y="1480457"/>
            <a:ext cx="1344751" cy="37973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163001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37</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4" name="Picture 3">
            <a:extLst>
              <a:ext uri="{FF2B5EF4-FFF2-40B4-BE49-F238E27FC236}">
                <a16:creationId xmlns:a16="http://schemas.microsoft.com/office/drawing/2014/main" id="{BA5B0254-C95F-F428-5771-C88952CDAD36}"/>
              </a:ext>
            </a:extLst>
          </p:cNvPr>
          <p:cNvPicPr>
            <a:picLocks noChangeAspect="1"/>
          </p:cNvPicPr>
          <p:nvPr/>
        </p:nvPicPr>
        <p:blipFill>
          <a:blip r:embed="rId2"/>
          <a:stretch>
            <a:fillRect/>
          </a:stretch>
        </p:blipFill>
        <p:spPr>
          <a:xfrm>
            <a:off x="4243649" y="639193"/>
            <a:ext cx="7150065" cy="5717157"/>
          </a:xfrm>
          <a:prstGeom prst="rect">
            <a:avLst/>
          </a:prstGeom>
        </p:spPr>
      </p:pic>
    </p:spTree>
    <p:extLst>
      <p:ext uri="{BB962C8B-B14F-4D97-AF65-F5344CB8AC3E}">
        <p14:creationId xmlns:p14="http://schemas.microsoft.com/office/powerpoint/2010/main" val="1653155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28</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38</a:t>
            </a:fld>
            <a:endParaRPr lang="en-US">
              <a:solidFill>
                <a:schemeClr val="tx1">
                  <a:tint val="75000"/>
                </a:schemeClr>
              </a:solidFill>
            </a:endParaRPr>
          </a:p>
        </p:txBody>
      </p:sp>
      <p:pic>
        <p:nvPicPr>
          <p:cNvPr id="8" name="Picture 7">
            <a:extLst>
              <a:ext uri="{FF2B5EF4-FFF2-40B4-BE49-F238E27FC236}">
                <a16:creationId xmlns:a16="http://schemas.microsoft.com/office/drawing/2014/main" id="{E9187E6C-654C-52D6-3EDD-D99E849336A8}"/>
              </a:ext>
            </a:extLst>
          </p:cNvPr>
          <p:cNvPicPr>
            <a:picLocks noChangeAspect="1"/>
          </p:cNvPicPr>
          <p:nvPr/>
        </p:nvPicPr>
        <p:blipFill>
          <a:blip r:embed="rId2"/>
          <a:stretch>
            <a:fillRect/>
          </a:stretch>
        </p:blipFill>
        <p:spPr>
          <a:xfrm>
            <a:off x="3938340" y="261257"/>
            <a:ext cx="7622724" cy="6095093"/>
          </a:xfrm>
          <a:prstGeom prst="rect">
            <a:avLst/>
          </a:prstGeom>
        </p:spPr>
      </p:pic>
    </p:spTree>
    <p:extLst>
      <p:ext uri="{BB962C8B-B14F-4D97-AF65-F5344CB8AC3E}">
        <p14:creationId xmlns:p14="http://schemas.microsoft.com/office/powerpoint/2010/main" val="2740514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39</a:t>
            </a:fld>
            <a:endParaRPr lang="en-US"/>
          </a:p>
        </p:txBody>
      </p:sp>
    </p:spTree>
    <p:extLst>
      <p:ext uri="{BB962C8B-B14F-4D97-AF65-F5344CB8AC3E}">
        <p14:creationId xmlns:p14="http://schemas.microsoft.com/office/powerpoint/2010/main" val="38632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40</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41</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83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42</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Tree>
    <p:extLst>
      <p:ext uri="{BB962C8B-B14F-4D97-AF65-F5344CB8AC3E}">
        <p14:creationId xmlns:p14="http://schemas.microsoft.com/office/powerpoint/2010/main" val="33183335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43</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Tree>
    <p:extLst>
      <p:ext uri="{BB962C8B-B14F-4D97-AF65-F5344CB8AC3E}">
        <p14:creationId xmlns:p14="http://schemas.microsoft.com/office/powerpoint/2010/main" val="2976331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44</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
        <p:nvSpPr>
          <p:cNvPr id="11" name="Rectangle 10">
            <a:extLst>
              <a:ext uri="{FF2B5EF4-FFF2-40B4-BE49-F238E27FC236}">
                <a16:creationId xmlns:a16="http://schemas.microsoft.com/office/drawing/2014/main" id="{F96B21DB-D83B-31E0-9E01-E421E03DB668}"/>
              </a:ext>
            </a:extLst>
          </p:cNvPr>
          <p:cNvSpPr/>
          <p:nvPr/>
        </p:nvSpPr>
        <p:spPr>
          <a:xfrm>
            <a:off x="5715000" y="1630120"/>
            <a:ext cx="4279900" cy="395788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TextBox 11">
            <a:extLst>
              <a:ext uri="{FF2B5EF4-FFF2-40B4-BE49-F238E27FC236}">
                <a16:creationId xmlns:a16="http://schemas.microsoft.com/office/drawing/2014/main" id="{5BEBEF56-0D3A-C5D2-EA5E-DB01FFB8A460}"/>
              </a:ext>
            </a:extLst>
          </p:cNvPr>
          <p:cNvSpPr txBox="1"/>
          <p:nvPr/>
        </p:nvSpPr>
        <p:spPr>
          <a:xfrm>
            <a:off x="7607300" y="1592020"/>
            <a:ext cx="508000" cy="370800"/>
          </a:xfrm>
          <a:prstGeom prst="rect">
            <a:avLst/>
          </a:prstGeom>
          <a:noFill/>
          <a:ln>
            <a:solidFill>
              <a:schemeClr val="accent5"/>
            </a:solidFill>
          </a:ln>
        </p:spPr>
        <p:txBody>
          <a:bodyPr wrap="square" rtlCol="0">
            <a:spAutoFit/>
          </a:bodyPr>
          <a:lstStyle/>
          <a:p>
            <a:r>
              <a:rPr lang="en-US" b="1" dirty="0">
                <a:solidFill>
                  <a:schemeClr val="accent5"/>
                </a:solidFill>
              </a:rPr>
              <a:t>TN</a:t>
            </a:r>
          </a:p>
        </p:txBody>
      </p:sp>
    </p:spTree>
    <p:extLst>
      <p:ext uri="{BB962C8B-B14F-4D97-AF65-F5344CB8AC3E}">
        <p14:creationId xmlns:p14="http://schemas.microsoft.com/office/powerpoint/2010/main" val="2962560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45</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46</a:t>
            </a:fld>
            <a:endParaRPr lang="en-US">
              <a:solidFill>
                <a:schemeClr val="tx1">
                  <a:tint val="75000"/>
                </a:schemeClr>
              </a:solidFill>
            </a:endParaRPr>
          </a:p>
        </p:txBody>
      </p:sp>
      <p:pic>
        <p:nvPicPr>
          <p:cNvPr id="5" name="Picture 4">
            <a:extLst>
              <a:ext uri="{FF2B5EF4-FFF2-40B4-BE49-F238E27FC236}">
                <a16:creationId xmlns:a16="http://schemas.microsoft.com/office/drawing/2014/main" id="{5FB27534-C96A-AF6C-5555-96910B456F86}"/>
              </a:ext>
            </a:extLst>
          </p:cNvPr>
          <p:cNvPicPr>
            <a:picLocks noChangeAspect="1"/>
          </p:cNvPicPr>
          <p:nvPr/>
        </p:nvPicPr>
        <p:blipFill>
          <a:blip r:embed="rId2"/>
          <a:stretch>
            <a:fillRect/>
          </a:stretch>
        </p:blipFill>
        <p:spPr>
          <a:xfrm>
            <a:off x="1388478" y="1751044"/>
            <a:ext cx="9410445" cy="4689380"/>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47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48</a:t>
            </a:fld>
            <a:endParaRPr lang="en-US"/>
          </a:p>
        </p:txBody>
      </p:sp>
    </p:spTree>
    <p:extLst>
      <p:ext uri="{BB962C8B-B14F-4D97-AF65-F5344CB8AC3E}">
        <p14:creationId xmlns:p14="http://schemas.microsoft.com/office/powerpoint/2010/main" val="2032612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49</a:t>
            </a:fld>
            <a:endParaRPr lang="en-US"/>
          </a:p>
        </p:txBody>
      </p:sp>
      <p:pic>
        <p:nvPicPr>
          <p:cNvPr id="4" name="Picture 3">
            <a:extLst>
              <a:ext uri="{FF2B5EF4-FFF2-40B4-BE49-F238E27FC236}">
                <a16:creationId xmlns:a16="http://schemas.microsoft.com/office/drawing/2014/main" id="{5DAAC79B-07F7-77CF-59FD-A47C0E35181F}"/>
              </a:ext>
            </a:extLst>
          </p:cNvPr>
          <p:cNvPicPr>
            <a:picLocks noChangeAspect="1"/>
          </p:cNvPicPr>
          <p:nvPr/>
        </p:nvPicPr>
        <p:blipFill>
          <a:blip r:embed="rId2"/>
          <a:stretch>
            <a:fillRect/>
          </a:stretch>
        </p:blipFill>
        <p:spPr>
          <a:xfrm>
            <a:off x="3575082" y="136525"/>
            <a:ext cx="7778718" cy="6219825"/>
          </a:xfrm>
          <a:prstGeom prst="rect">
            <a:avLst/>
          </a:prstGeom>
        </p:spPr>
      </p:pic>
    </p:spTree>
    <p:extLst>
      <p:ext uri="{BB962C8B-B14F-4D97-AF65-F5344CB8AC3E}">
        <p14:creationId xmlns:p14="http://schemas.microsoft.com/office/powerpoint/2010/main" val="159425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fontScale="92500"/>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r>
              <a:rPr lang="en-SG" sz="2400" b="0" dirty="0">
                <a:effectLst/>
                <a:latin typeface="Arial" panose="020B0604020202020204" pitchFamily="34" charset="0"/>
                <a:cs typeface="Arial" panose="020B0604020202020204" pitchFamily="34" charset="0"/>
              </a:rPr>
              <a:t>How can we utilize facial recognition technology to provide additional security for bank customers?</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F8D3C2-E1EE-35E3-0BFD-159758355054}"/>
              </a:ext>
            </a:extLst>
          </p:cNvPr>
          <p:cNvPicPr>
            <a:picLocks noChangeAspect="1"/>
          </p:cNvPicPr>
          <p:nvPr/>
        </p:nvPicPr>
        <p:blipFill>
          <a:blip r:embed="rId2"/>
          <a:stretch>
            <a:fillRect/>
          </a:stretch>
        </p:blipFill>
        <p:spPr>
          <a:xfrm>
            <a:off x="3575082" y="136525"/>
            <a:ext cx="7778718" cy="6219825"/>
          </a:xfrm>
          <a:prstGeom prst="rect">
            <a:avLst/>
          </a:prstGeom>
        </p:spPr>
      </p:pic>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50</a:t>
            </a:fld>
            <a:endParaRPr lang="en-US"/>
          </a:p>
        </p:txBody>
      </p:sp>
      <p:sp>
        <p:nvSpPr>
          <p:cNvPr id="8" name="Rounded Rectangle 7">
            <a:extLst>
              <a:ext uri="{FF2B5EF4-FFF2-40B4-BE49-F238E27FC236}">
                <a16:creationId xmlns:a16="http://schemas.microsoft.com/office/drawing/2014/main" id="{4594E4E5-F897-BD40-80F5-038782E2E934}"/>
              </a:ext>
            </a:extLst>
          </p:cNvPr>
          <p:cNvSpPr/>
          <p:nvPr/>
        </p:nvSpPr>
        <p:spPr>
          <a:xfrm>
            <a:off x="4267203" y="393872"/>
            <a:ext cx="6985000" cy="57934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7A8EAAA-73F0-41F0-B810-544C5A285B36}"/>
              </a:ext>
            </a:extLst>
          </p:cNvPr>
          <p:cNvSpPr/>
          <p:nvPr/>
        </p:nvSpPr>
        <p:spPr>
          <a:xfrm>
            <a:off x="4325359" y="5486293"/>
            <a:ext cx="6984999" cy="493486"/>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14D2D01B-5E2B-B077-64FE-C7D0F65EB919}"/>
              </a:ext>
            </a:extLst>
          </p:cNvPr>
          <p:cNvCxnSpPr>
            <a:cxnSpLocks/>
          </p:cNvCxnSpPr>
          <p:nvPr/>
        </p:nvCxnSpPr>
        <p:spPr>
          <a:xfrm flipH="1">
            <a:off x="3173193" y="696912"/>
            <a:ext cx="103749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A481A12E-BE94-8C45-2E33-9F93DCBDBFC1}"/>
              </a:ext>
            </a:extLst>
          </p:cNvPr>
          <p:cNvCxnSpPr>
            <a:cxnSpLocks/>
          </p:cNvCxnSpPr>
          <p:nvPr/>
        </p:nvCxnSpPr>
        <p:spPr>
          <a:xfrm flipH="1" flipV="1">
            <a:off x="2637529" y="1030937"/>
            <a:ext cx="1573163" cy="44985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456DD07-3793-9816-E0A3-89E11BDD4AAB}"/>
              </a:ext>
            </a:extLst>
          </p:cNvPr>
          <p:cNvSpPr txBox="1"/>
          <p:nvPr/>
        </p:nvSpPr>
        <p:spPr>
          <a:xfrm>
            <a:off x="1103086" y="326887"/>
            <a:ext cx="1941641"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solidFill>
                  <a:srgbClr val="00B050"/>
                </a:solidFill>
              </a:rPr>
              <a:t>Again, </a:t>
            </a:r>
            <a:r>
              <a:rPr lang="en-US" b="1" dirty="0" err="1">
                <a:solidFill>
                  <a:srgbClr val="00B050"/>
                </a:solidFill>
              </a:rPr>
              <a:t>VGGFace</a:t>
            </a:r>
            <a:r>
              <a:rPr lang="en-US" b="1" dirty="0">
                <a:solidFill>
                  <a:srgbClr val="00B050"/>
                </a:solidFill>
              </a:rPr>
              <a:t> is the best!</a:t>
            </a:r>
          </a:p>
        </p:txBody>
      </p:sp>
    </p:spTree>
    <p:extLst>
      <p:ext uri="{BB962C8B-B14F-4D97-AF65-F5344CB8AC3E}">
        <p14:creationId xmlns:p14="http://schemas.microsoft.com/office/powerpoint/2010/main" val="4038778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err="1">
                <a:solidFill>
                  <a:schemeClr val="tx1"/>
                </a:solidFill>
                <a:latin typeface="+mj-lt"/>
                <a:ea typeface="+mj-ea"/>
                <a:cs typeface="+mj-cs"/>
              </a:rPr>
              <a:t>VGGFace</a:t>
            </a:r>
            <a:r>
              <a:rPr lang="en-US" sz="6600" kern="1200" dirty="0">
                <a:solidFill>
                  <a:schemeClr val="tx1"/>
                </a:solidFill>
                <a:latin typeface="+mj-lt"/>
                <a:ea typeface="+mj-ea"/>
                <a:cs typeface="+mj-cs"/>
              </a:rPr>
              <a:t> after tuning</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51</a:t>
            </a:fld>
            <a:endParaRPr lang="en-US"/>
          </a:p>
        </p:txBody>
      </p:sp>
      <p:sp>
        <p:nvSpPr>
          <p:cNvPr id="10" name="TextBox 9">
            <a:extLst>
              <a:ext uri="{FF2B5EF4-FFF2-40B4-BE49-F238E27FC236}">
                <a16:creationId xmlns:a16="http://schemas.microsoft.com/office/drawing/2014/main" id="{0A6EEBFC-AFB9-9094-07AA-3B7BE2BFF3A2}"/>
              </a:ext>
            </a:extLst>
          </p:cNvPr>
          <p:cNvSpPr txBox="1"/>
          <p:nvPr/>
        </p:nvSpPr>
        <p:spPr>
          <a:xfrm>
            <a:off x="798286" y="5007429"/>
            <a:ext cx="2452914" cy="646331"/>
          </a:xfrm>
          <a:prstGeom prst="rect">
            <a:avLst/>
          </a:prstGeom>
          <a:noFill/>
        </p:spPr>
        <p:txBody>
          <a:bodyPr wrap="square" rtlCol="0">
            <a:spAutoFit/>
          </a:bodyPr>
          <a:lstStyle/>
          <a:p>
            <a:r>
              <a:rPr lang="en-US" b="1" dirty="0"/>
              <a:t>Both accuracy and loss improved!</a:t>
            </a:r>
          </a:p>
        </p:txBody>
      </p:sp>
      <p:pic>
        <p:nvPicPr>
          <p:cNvPr id="3" name="Picture 2">
            <a:extLst>
              <a:ext uri="{FF2B5EF4-FFF2-40B4-BE49-F238E27FC236}">
                <a16:creationId xmlns:a16="http://schemas.microsoft.com/office/drawing/2014/main" id="{63FC5E90-A8F7-B2F6-ACB5-DB07AAEADD13}"/>
              </a:ext>
            </a:extLst>
          </p:cNvPr>
          <p:cNvPicPr>
            <a:picLocks noChangeAspect="1"/>
          </p:cNvPicPr>
          <p:nvPr/>
        </p:nvPicPr>
        <p:blipFill>
          <a:blip r:embed="rId2"/>
          <a:stretch>
            <a:fillRect/>
          </a:stretch>
        </p:blipFill>
        <p:spPr>
          <a:xfrm>
            <a:off x="4057813" y="522514"/>
            <a:ext cx="7295987" cy="5833836"/>
          </a:xfrm>
          <a:prstGeom prst="rect">
            <a:avLst/>
          </a:prstGeom>
        </p:spPr>
      </p:pic>
    </p:spTree>
    <p:extLst>
      <p:ext uri="{BB962C8B-B14F-4D97-AF65-F5344CB8AC3E}">
        <p14:creationId xmlns:p14="http://schemas.microsoft.com/office/powerpoint/2010/main" val="2063932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9FBB4-105C-F9B4-3EE0-92B7EDF28FC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Model evaluation</a:t>
            </a:r>
          </a:p>
        </p:txBody>
      </p:sp>
      <p:sp>
        <p:nvSpPr>
          <p:cNvPr id="7" name="TextBox 6">
            <a:extLst>
              <a:ext uri="{FF2B5EF4-FFF2-40B4-BE49-F238E27FC236}">
                <a16:creationId xmlns:a16="http://schemas.microsoft.com/office/drawing/2014/main" id="{2B673901-376D-6B72-4296-3BC438BA7CB4}"/>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t>Both accuracy and loss improved </a:t>
            </a:r>
          </a:p>
          <a:p>
            <a:pPr marL="285750" indent="-228600">
              <a:lnSpc>
                <a:spcPct val="90000"/>
              </a:lnSpc>
              <a:spcAft>
                <a:spcPts val="600"/>
              </a:spcAft>
              <a:buFont typeface="Arial" panose="020B0604020202020204" pitchFamily="34" charset="0"/>
              <a:buChar char="•"/>
            </a:pPr>
            <a:r>
              <a:rPr lang="en-US" sz="2200" dirty="0"/>
              <a:t>Increased training epochs to 30 from 5</a:t>
            </a:r>
          </a:p>
          <a:p>
            <a:pPr marL="285750" indent="-228600">
              <a:lnSpc>
                <a:spcPct val="90000"/>
              </a:lnSpc>
              <a:spcAft>
                <a:spcPts val="600"/>
              </a:spcAft>
              <a:buFont typeface="Arial" panose="020B0604020202020204" pitchFamily="34" charset="0"/>
              <a:buChar char="•"/>
            </a:pPr>
            <a:r>
              <a:rPr lang="en-US" sz="2200" dirty="0"/>
              <a:t>Early stopping kicked in at 26</a:t>
            </a:r>
            <a:r>
              <a:rPr lang="en-US" sz="2200" baseline="30000" dirty="0"/>
              <a:t>th</a:t>
            </a:r>
            <a:r>
              <a:rPr lang="en-US" sz="2200" dirty="0"/>
              <a:t> epoch</a:t>
            </a:r>
          </a:p>
          <a:p>
            <a:pPr marL="285750" indent="-228600">
              <a:lnSpc>
                <a:spcPct val="90000"/>
              </a:lnSpc>
              <a:spcAft>
                <a:spcPts val="600"/>
              </a:spcAft>
              <a:buFont typeface="Arial" panose="020B0604020202020204" pitchFamily="34" charset="0"/>
              <a:buChar char="•"/>
            </a:pPr>
            <a:endParaRPr lang="en-US" sz="2200" dirty="0"/>
          </a:p>
        </p:txBody>
      </p:sp>
      <p:sp>
        <p:nvSpPr>
          <p:cNvPr id="4" name="Slide Number Placeholder 3">
            <a:extLst>
              <a:ext uri="{FF2B5EF4-FFF2-40B4-BE49-F238E27FC236}">
                <a16:creationId xmlns:a16="http://schemas.microsoft.com/office/drawing/2014/main" id="{E3965876-3BBA-F60B-4F0E-156030361D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52</a:t>
            </a:fld>
            <a:endParaRPr lang="en-US">
              <a:solidFill>
                <a:schemeClr val="tx1">
                  <a:tint val="75000"/>
                </a:schemeClr>
              </a:solidFill>
            </a:endParaRPr>
          </a:p>
        </p:txBody>
      </p:sp>
      <p:pic>
        <p:nvPicPr>
          <p:cNvPr id="3" name="Picture 2">
            <a:extLst>
              <a:ext uri="{FF2B5EF4-FFF2-40B4-BE49-F238E27FC236}">
                <a16:creationId xmlns:a16="http://schemas.microsoft.com/office/drawing/2014/main" id="{3DED3338-8248-07A1-F091-6726465DE807}"/>
              </a:ext>
            </a:extLst>
          </p:cNvPr>
          <p:cNvPicPr>
            <a:picLocks noChangeAspect="1"/>
          </p:cNvPicPr>
          <p:nvPr/>
        </p:nvPicPr>
        <p:blipFill>
          <a:blip r:embed="rId2"/>
          <a:stretch>
            <a:fillRect/>
          </a:stretch>
        </p:blipFill>
        <p:spPr>
          <a:xfrm>
            <a:off x="4204144" y="639520"/>
            <a:ext cx="7149656" cy="5716830"/>
          </a:xfrm>
          <a:prstGeom prst="rect">
            <a:avLst/>
          </a:prstGeom>
        </p:spPr>
      </p:pic>
    </p:spTree>
    <p:extLst>
      <p:ext uri="{BB962C8B-B14F-4D97-AF65-F5344CB8AC3E}">
        <p14:creationId xmlns:p14="http://schemas.microsoft.com/office/powerpoint/2010/main" val="3847618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53</a:t>
            </a:fld>
            <a:endParaRPr lang="en-US"/>
          </a:p>
        </p:txBody>
      </p:sp>
    </p:spTree>
    <p:extLst>
      <p:ext uri="{BB962C8B-B14F-4D97-AF65-F5344CB8AC3E}">
        <p14:creationId xmlns:p14="http://schemas.microsoft.com/office/powerpoint/2010/main" val="3903600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54</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55</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56</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58</a:t>
            </a:fld>
            <a:endParaRPr lang="en-US"/>
          </a:p>
        </p:txBody>
      </p:sp>
    </p:spTree>
    <p:extLst>
      <p:ext uri="{BB962C8B-B14F-4D97-AF65-F5344CB8AC3E}">
        <p14:creationId xmlns:p14="http://schemas.microsoft.com/office/powerpoint/2010/main" val="3005642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59</a:t>
            </a:fld>
            <a:endParaRPr lang="en-US"/>
          </a:p>
        </p:txBody>
      </p:sp>
    </p:spTree>
    <p:extLst>
      <p:ext uri="{BB962C8B-B14F-4D97-AF65-F5344CB8AC3E}">
        <p14:creationId xmlns:p14="http://schemas.microsoft.com/office/powerpoint/2010/main" val="2060267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60</a:t>
            </a:fld>
            <a:endParaRPr lang="en-US"/>
          </a:p>
        </p:txBody>
      </p:sp>
    </p:spTree>
    <p:extLst>
      <p:ext uri="{BB962C8B-B14F-4D97-AF65-F5344CB8AC3E}">
        <p14:creationId xmlns:p14="http://schemas.microsoft.com/office/powerpoint/2010/main" val="3880915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61</a:t>
            </a:fld>
            <a:endParaRPr lang="en-US"/>
          </a:p>
        </p:txBody>
      </p:sp>
      <p:pic>
        <p:nvPicPr>
          <p:cNvPr id="3" name="Picture 2">
            <a:extLst>
              <a:ext uri="{FF2B5EF4-FFF2-40B4-BE49-F238E27FC236}">
                <a16:creationId xmlns:a16="http://schemas.microsoft.com/office/drawing/2014/main" id="{AC47C851-2F25-C2E3-DAB2-0A4B82CBC42C}"/>
              </a:ext>
            </a:extLst>
          </p:cNvPr>
          <p:cNvPicPr>
            <a:picLocks noChangeAspect="1"/>
          </p:cNvPicPr>
          <p:nvPr/>
        </p:nvPicPr>
        <p:blipFill>
          <a:blip r:embed="rId2"/>
          <a:stretch>
            <a:fillRect/>
          </a:stretch>
        </p:blipFill>
        <p:spPr>
          <a:xfrm>
            <a:off x="2616653" y="1617940"/>
            <a:ext cx="6958694" cy="4738410"/>
          </a:xfrm>
          <a:prstGeom prst="rect">
            <a:avLst/>
          </a:prstGeom>
        </p:spPr>
      </p:pic>
    </p:spTree>
    <p:extLst>
      <p:ext uri="{BB962C8B-B14F-4D97-AF65-F5344CB8AC3E}">
        <p14:creationId xmlns:p14="http://schemas.microsoft.com/office/powerpoint/2010/main" val="2453554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62</a:t>
            </a:fld>
            <a:endParaRPr lang="en-US"/>
          </a:p>
        </p:txBody>
      </p:sp>
      <p:pic>
        <p:nvPicPr>
          <p:cNvPr id="3" name="Picture 2">
            <a:extLst>
              <a:ext uri="{FF2B5EF4-FFF2-40B4-BE49-F238E27FC236}">
                <a16:creationId xmlns:a16="http://schemas.microsoft.com/office/drawing/2014/main" id="{E04A825C-B91A-63F5-4A2B-C24F63C906CD}"/>
              </a:ext>
            </a:extLst>
          </p:cNvPr>
          <p:cNvPicPr>
            <a:picLocks noChangeAspect="1"/>
          </p:cNvPicPr>
          <p:nvPr/>
        </p:nvPicPr>
        <p:blipFill>
          <a:blip r:embed="rId2"/>
          <a:stretch>
            <a:fillRect/>
          </a:stretch>
        </p:blipFill>
        <p:spPr>
          <a:xfrm>
            <a:off x="2476726" y="1609941"/>
            <a:ext cx="7238547" cy="4928971"/>
          </a:xfrm>
          <a:prstGeom prst="rect">
            <a:avLst/>
          </a:prstGeom>
        </p:spPr>
      </p:pic>
    </p:spTree>
    <p:extLst>
      <p:ext uri="{BB962C8B-B14F-4D97-AF65-F5344CB8AC3E}">
        <p14:creationId xmlns:p14="http://schemas.microsoft.com/office/powerpoint/2010/main" val="15295003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63</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64</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65</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66</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67</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68</a:t>
            </a:fld>
            <a:endParaRPr lang="en-US"/>
          </a:p>
        </p:txBody>
      </p:sp>
    </p:spTree>
    <p:extLst>
      <p:ext uri="{BB962C8B-B14F-4D97-AF65-F5344CB8AC3E}">
        <p14:creationId xmlns:p14="http://schemas.microsoft.com/office/powerpoint/2010/main" val="29997167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r>
              <a:rPr lang="en-SG" sz="2000" b="0" dirty="0">
                <a:effectLst/>
                <a:latin typeface="Arial" panose="020B0604020202020204" pitchFamily="34" charset="0"/>
                <a:cs typeface="Arial" panose="020B0604020202020204" pitchFamily="34" charset="0"/>
              </a:rPr>
              <a:t>Age model</a:t>
            </a:r>
          </a:p>
          <a:p>
            <a:pPr lvl="1">
              <a:buFont typeface="Wingdings" pitchFamily="2" charset="2"/>
              <a:buChar char="Ø"/>
            </a:pPr>
            <a:r>
              <a:rPr lang="en-SG" sz="2000" dirty="0">
                <a:latin typeface="Arial" panose="020B0604020202020204" pitchFamily="34" charset="0"/>
                <a:cs typeface="Arial" panose="020B0604020202020204" pitchFamily="34" charset="0"/>
              </a:rPr>
              <a:t>The model has limited accuracy (0.6) when trying to determine age from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This is because judging age from appearance alone is difficult and subjective, as people can look much younger or older than their actual age.</a:t>
            </a:r>
          </a:p>
          <a:p>
            <a:pPr marL="228600" lvl="1">
              <a:spcBef>
                <a:spcPts val="1000"/>
              </a:spcBef>
            </a:pPr>
            <a:r>
              <a:rPr lang="en-SG" sz="2000" dirty="0">
                <a:latin typeface="Arial" panose="020B0604020202020204" pitchFamily="34" charset="0"/>
                <a:cs typeface="Arial" panose="020B0604020202020204" pitchFamily="34" charset="0"/>
              </a:rPr>
              <a:t>Gender and Race model </a:t>
            </a:r>
          </a:p>
          <a:p>
            <a:pPr lvl="1">
              <a:buFont typeface="Wingdings" pitchFamily="2" charset="2"/>
              <a:buChar char="Ø"/>
            </a:pPr>
            <a:r>
              <a:rPr lang="en-SG" sz="2000" dirty="0">
                <a:latin typeface="Arial" panose="020B0604020202020204" pitchFamily="34" charset="0"/>
                <a:cs typeface="Arial" panose="020B0604020202020204" pitchFamily="34" charset="0"/>
              </a:rPr>
              <a:t>Despite good performance in gender and race prediction, the model might be inaccurate due to limitations of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Just like age, appearance can vary significantly from a person's actual gender and race.</a:t>
            </a:r>
          </a:p>
          <a:p>
            <a:pPr marL="228600" lvl="1">
              <a:lnSpc>
                <a:spcPct val="100000"/>
              </a:lnSpc>
              <a:spcBef>
                <a:spcPts val="1000"/>
              </a:spcBef>
            </a:pPr>
            <a:r>
              <a:rPr lang="en-SG" sz="2000" dirty="0">
                <a:latin typeface="Arial" panose="020B0604020202020204" pitchFamily="34" charset="0"/>
                <a:cs typeface="Arial" panose="020B0604020202020204" pitchFamily="34" charset="0"/>
              </a:rPr>
              <a:t>Face Detection model </a:t>
            </a:r>
          </a:p>
          <a:p>
            <a:pPr lvl="1">
              <a:lnSpc>
                <a:spcPct val="100000"/>
              </a:lnSpc>
              <a:buFont typeface="Wingdings" pitchFamily="2" charset="2"/>
              <a:buChar char="Ø"/>
            </a:pPr>
            <a:r>
              <a:rPr lang="en-SG" sz="2000" dirty="0">
                <a:latin typeface="Arial" panose="020B0604020202020204" pitchFamily="34" charset="0"/>
                <a:cs typeface="Arial" panose="020B0604020202020204" pitchFamily="34" charset="0"/>
              </a:rPr>
              <a:t>The model cannot detect faces with face masks on.</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69</a:t>
            </a:fld>
            <a:endParaRPr lang="en-US"/>
          </a:p>
        </p:txBody>
      </p:sp>
    </p:spTree>
    <p:extLst>
      <p:ext uri="{BB962C8B-B14F-4D97-AF65-F5344CB8AC3E}">
        <p14:creationId xmlns:p14="http://schemas.microsoft.com/office/powerpoint/2010/main" val="4093848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dirty="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pPr>
              <a:lnSpc>
                <a:spcPct val="100000"/>
              </a:lnSpc>
              <a:buFont typeface="Wingdings" pitchFamily="2" charset="2"/>
              <a:buChar char="Ø"/>
            </a:pPr>
            <a:r>
              <a:rPr lang="en-SG" sz="2000" dirty="0">
                <a:latin typeface="Arial" panose="020B0604020202020204" pitchFamily="34" charset="0"/>
                <a:cs typeface="Arial" panose="020B0604020202020204" pitchFamily="34" charset="0"/>
              </a:rPr>
              <a:t>Appearance age</a:t>
            </a:r>
          </a:p>
          <a:p>
            <a:pPr lvl="1">
              <a:lnSpc>
                <a:spcPct val="100000"/>
              </a:lnSpc>
            </a:pPr>
            <a:r>
              <a:rPr lang="en-SG" sz="2000" dirty="0">
                <a:latin typeface="Arial" panose="020B0604020202020204" pitchFamily="34" charset="0"/>
                <a:cs typeface="Arial" panose="020B0604020202020204" pitchFamily="34" charset="0"/>
              </a:rPr>
              <a:t>Due to the difference between appearance and actual demographics, banks might need to store additional data about a customer's perceived appearance.</a:t>
            </a:r>
          </a:p>
          <a:p>
            <a:pPr lvl="1">
              <a:lnSpc>
                <a:spcPct val="100000"/>
              </a:lnSpc>
            </a:pPr>
            <a:r>
              <a:rPr lang="en-SG" sz="2000" dirty="0">
                <a:latin typeface="Arial" panose="020B0604020202020204" pitchFamily="34" charset="0"/>
                <a:cs typeface="Arial" panose="020B0604020202020204" pitchFamily="34" charset="0"/>
              </a:rPr>
              <a:t>In cases like a 30-year-old customer consistently appearing like a 20-year-old, the system should adapt to recognize their "appearance age".</a:t>
            </a:r>
          </a:p>
          <a:p>
            <a:pPr lvl="1">
              <a:lnSpc>
                <a:spcPct val="100000"/>
              </a:lnSpc>
            </a:pPr>
            <a:r>
              <a:rPr lang="en-SG" sz="2000" dirty="0">
                <a:latin typeface="Arial" panose="020B0604020202020204" pitchFamily="34" charset="0"/>
                <a:cs typeface="Arial" panose="020B0604020202020204" pitchFamily="34" charset="0"/>
              </a:rPr>
              <a:t>This solves the problem of profiles mismatching a customer's visual presentation.</a:t>
            </a:r>
          </a:p>
          <a:p>
            <a:pPr lvl="1">
              <a:lnSpc>
                <a:spcPct val="100000"/>
              </a:lnSpc>
            </a:pPr>
            <a:endParaRPr lang="en-SG" sz="2000" dirty="0">
              <a:latin typeface="Arial" panose="020B0604020202020204" pitchFamily="34" charset="0"/>
              <a:cs typeface="Arial" panose="020B0604020202020204" pitchFamily="34" charset="0"/>
            </a:endParaRPr>
          </a:p>
          <a:p>
            <a:pPr marL="228600" lvl="1">
              <a:lnSpc>
                <a:spcPct val="100000"/>
              </a:lnSpc>
              <a:spcBef>
                <a:spcPts val="1000"/>
              </a:spcBef>
              <a:buFont typeface="Wingdings" pitchFamily="2" charset="2"/>
              <a:buChar char="Ø"/>
            </a:pPr>
            <a:r>
              <a:rPr lang="en-SG" sz="2000" dirty="0">
                <a:latin typeface="Arial" panose="020B0604020202020204" pitchFamily="34" charset="0"/>
                <a:cs typeface="Arial" panose="020B0604020202020204" pitchFamily="34" charset="0"/>
              </a:rPr>
              <a:t>Banks may consider mandatory mask removal for cash withdrawals at ATMs.</a:t>
            </a:r>
          </a:p>
          <a:p>
            <a:pPr marL="0" indent="0">
              <a:buNone/>
            </a:pPr>
            <a:endParaRPr lang="en-SG" sz="20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70</a:t>
            </a:fld>
            <a:endParaRPr lang="en-US"/>
          </a:p>
        </p:txBody>
      </p:sp>
      <p:pic>
        <p:nvPicPr>
          <p:cNvPr id="6" name="Graphic 5" descr="User with solid fill">
            <a:extLst>
              <a:ext uri="{FF2B5EF4-FFF2-40B4-BE49-F238E27FC236}">
                <a16:creationId xmlns:a16="http://schemas.microsoft.com/office/drawing/2014/main" id="{333A8057-AEB2-84D9-F7FB-75AB344083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74342" y="4805656"/>
            <a:ext cx="914400" cy="914400"/>
          </a:xfrm>
          <a:prstGeom prst="rect">
            <a:avLst/>
          </a:prstGeom>
        </p:spPr>
      </p:pic>
      <p:pic>
        <p:nvPicPr>
          <p:cNvPr id="9" name="Graphic 8" descr="User outline">
            <a:extLst>
              <a:ext uri="{FF2B5EF4-FFF2-40B4-BE49-F238E27FC236}">
                <a16:creationId xmlns:a16="http://schemas.microsoft.com/office/drawing/2014/main" id="{F9C62424-E886-6E82-F291-01FC3991B4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2542" y="4791142"/>
            <a:ext cx="914400" cy="914400"/>
          </a:xfrm>
          <a:prstGeom prst="rect">
            <a:avLst/>
          </a:prstGeom>
        </p:spPr>
      </p:pic>
    </p:spTree>
    <p:extLst>
      <p:ext uri="{BB962C8B-B14F-4D97-AF65-F5344CB8AC3E}">
        <p14:creationId xmlns:p14="http://schemas.microsoft.com/office/powerpoint/2010/main" val="3712827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The models effectively tackle the problem statement by enhancing ATM security.</a:t>
            </a:r>
          </a:p>
          <a:p>
            <a:r>
              <a:rPr lang="en-SG" sz="2200" dirty="0">
                <a:latin typeface="Arial" panose="020B0604020202020204" pitchFamily="34" charset="0"/>
                <a:cs typeface="Arial" panose="020B0604020202020204" pitchFamily="34" charset="0"/>
              </a:rPr>
              <a:t>The models improve ATM security by using face detection to flag suspicious withdrawals where the person doesn't match the cardholder. This builds customer trust in the bank's ATMs.</a:t>
            </a:r>
          </a:p>
          <a:p>
            <a:endParaRPr lang="en-SG" sz="2200" dirty="0">
              <a:latin typeface="Arial" panose="020B0604020202020204" pitchFamily="34" charset="0"/>
              <a:cs typeface="Arial" panose="020B0604020202020204" pitchFamily="34" charset="0"/>
            </a:endParaRPr>
          </a:p>
          <a:p>
            <a:pPr marL="0" indent="0" algn="ctr">
              <a:buNone/>
            </a:pPr>
            <a:r>
              <a:rPr lang="en-SG" sz="9600" dirty="0">
                <a:latin typeface="Arial" panose="020B0604020202020204" pitchFamily="34" charset="0"/>
                <a:cs typeface="Arial" panose="020B0604020202020204" pitchFamily="34" charset="0"/>
              </a:rPr>
              <a:t>🥰🏦</a:t>
            </a:r>
            <a:endParaRPr lang="en-US" sz="9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71</a:t>
            </a:fld>
            <a:endParaRPr lang="en-US"/>
          </a:p>
        </p:txBody>
      </p:sp>
    </p:spTree>
    <p:extLst>
      <p:ext uri="{BB962C8B-B14F-4D97-AF65-F5344CB8AC3E}">
        <p14:creationId xmlns:p14="http://schemas.microsoft.com/office/powerpoint/2010/main" val="27736090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72</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73</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2008</TotalTime>
  <Words>1361</Words>
  <Application>Microsoft Macintosh PowerPoint</Application>
  <PresentationFormat>Widescreen</PresentationFormat>
  <Paragraphs>331</Paragraphs>
  <Slides>73</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Söhne</vt:lpstr>
      <vt:lpstr>Aptos</vt:lpstr>
      <vt:lpstr>Aptos Display</vt:lpstr>
      <vt:lpstr>Arial</vt:lpstr>
      <vt:lpstr>Calibri</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Modelling process</vt:lpstr>
      <vt:lpstr>Machine learning models</vt:lpstr>
      <vt:lpstr>Machine learning models</vt:lpstr>
      <vt:lpstr>Gender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Proportion of misclassified gender based on age group</vt:lpstr>
      <vt:lpstr>Machine learning models</vt:lpstr>
      <vt:lpstr>Race Classificationmodel</vt:lpstr>
      <vt:lpstr>Base models</vt:lpstr>
      <vt:lpstr>Base models</vt:lpstr>
      <vt:lpstr>VGGFace after tuning</vt:lpstr>
      <vt:lpstr>Model evaluation</vt:lpstr>
      <vt:lpstr>Other metrics – weighted average</vt:lpstr>
      <vt:lpstr>Confusion Matrix</vt:lpstr>
      <vt:lpstr>Confusion Matrix</vt:lpstr>
      <vt:lpstr>Confusion Matrix</vt:lpstr>
      <vt:lpstr>Confusion Matrix</vt:lpstr>
      <vt:lpstr>Confusion Matrix</vt:lpstr>
      <vt:lpstr>Samples of True Prediction</vt:lpstr>
      <vt:lpstr>Samples of False Prediction</vt:lpstr>
      <vt:lpstr>Machine learning models</vt:lpstr>
      <vt:lpstr>Age Classification model</vt:lpstr>
      <vt:lpstr>Base models</vt:lpstr>
      <vt:lpstr>Base models</vt:lpstr>
      <vt:lpstr>VGGFace after tuning</vt:lpstr>
      <vt:lpstr>Model evaluation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29</cp:revision>
  <dcterms:created xsi:type="dcterms:W3CDTF">2024-04-28T12:22:54Z</dcterms:created>
  <dcterms:modified xsi:type="dcterms:W3CDTF">2024-05-06T13:46:49Z</dcterms:modified>
  <cp:category/>
</cp:coreProperties>
</file>